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524710" cy="10441719"/>
          </a:xfrm>
          <a:prstGeom prst="rect">
            <a:avLst/>
          </a:prstGeom>
          <a:solidFill>
            <a:srgbClr val="6F50F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47686" y="1821727"/>
            <a:ext cx="6829339" cy="7058748"/>
          </a:xfrm>
          <a:custGeom>
            <a:avLst/>
            <a:gdLst/>
            <a:ahLst/>
            <a:cxnLst/>
            <a:rect r="r" b="b" t="t" l="l"/>
            <a:pathLst>
              <a:path h="7058748" w="6829339">
                <a:moveTo>
                  <a:pt x="0" y="0"/>
                </a:moveTo>
                <a:lnTo>
                  <a:pt x="6829338" y="0"/>
                </a:lnTo>
                <a:lnTo>
                  <a:pt x="6829338" y="7058748"/>
                </a:lnTo>
                <a:lnTo>
                  <a:pt x="0" y="705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05857">
            <a:off x="3439787" y="1187942"/>
            <a:ext cx="946327" cy="1157587"/>
          </a:xfrm>
          <a:custGeom>
            <a:avLst/>
            <a:gdLst/>
            <a:ahLst/>
            <a:cxnLst/>
            <a:rect r="r" b="b" t="t" l="l"/>
            <a:pathLst>
              <a:path h="1157587" w="946327">
                <a:moveTo>
                  <a:pt x="0" y="0"/>
                </a:moveTo>
                <a:lnTo>
                  <a:pt x="946327" y="0"/>
                </a:lnTo>
                <a:lnTo>
                  <a:pt x="946327" y="1157587"/>
                </a:lnTo>
                <a:lnTo>
                  <a:pt x="0" y="1157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78169" y="0"/>
            <a:ext cx="4009831" cy="1028700"/>
          </a:xfrm>
          <a:custGeom>
            <a:avLst/>
            <a:gdLst/>
            <a:ahLst/>
            <a:cxnLst/>
            <a:rect r="r" b="b" t="t" l="l"/>
            <a:pathLst>
              <a:path h="1028700" w="4009831">
                <a:moveTo>
                  <a:pt x="0" y="0"/>
                </a:moveTo>
                <a:lnTo>
                  <a:pt x="4009831" y="0"/>
                </a:lnTo>
                <a:lnTo>
                  <a:pt x="4009831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4710" y="0"/>
            <a:ext cx="2981739" cy="1028700"/>
          </a:xfrm>
          <a:custGeom>
            <a:avLst/>
            <a:gdLst/>
            <a:ahLst/>
            <a:cxnLst/>
            <a:rect r="r" b="b" t="t" l="l"/>
            <a:pathLst>
              <a:path h="1028700" w="2981739">
                <a:moveTo>
                  <a:pt x="0" y="0"/>
                </a:moveTo>
                <a:lnTo>
                  <a:pt x="2981739" y="0"/>
                </a:lnTo>
                <a:lnTo>
                  <a:pt x="298173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3686264"/>
            <a:ext cx="7695322" cy="3329674"/>
            <a:chOff x="0" y="0"/>
            <a:chExt cx="10260429" cy="44395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71450"/>
              <a:ext cx="10260429" cy="3155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99"/>
                </a:lnSpc>
              </a:pPr>
              <a:r>
                <a:rPr lang="en-US" sz="8999">
                  <a:solidFill>
                    <a:srgbClr val="1F264D"/>
                  </a:solidFill>
                  <a:latin typeface="DM Sans"/>
                </a:rPr>
                <a:t>CREDIT RISK</a:t>
              </a:r>
            </a:p>
            <a:p>
              <a:pPr algn="ctr">
                <a:lnSpc>
                  <a:spcPts val="8999"/>
                </a:lnSpc>
              </a:pPr>
              <a:r>
                <a:rPr lang="en-US" sz="8999">
                  <a:solidFill>
                    <a:srgbClr val="1F264D"/>
                  </a:solidFill>
                  <a:latin typeface="DM Sans"/>
                </a:rPr>
                <a:t>PREDICTION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882882"/>
              <a:ext cx="10260429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1F264D"/>
                  </a:solidFill>
                  <a:latin typeface="DM Sans Bold"/>
                </a:rPr>
                <a:t>By : Algi Atian Akhyar</a:t>
              </a:r>
              <a:r>
                <a:rPr lang="en-US" sz="2500">
                  <a:solidFill>
                    <a:srgbClr val="1F264D"/>
                  </a:solidFill>
                  <a:latin typeface="DM Sans"/>
                </a:rPr>
                <a:t>ter.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7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2494" y="4644941"/>
            <a:ext cx="7983012" cy="2923778"/>
          </a:xfrm>
          <a:custGeom>
            <a:avLst/>
            <a:gdLst/>
            <a:ahLst/>
            <a:cxnLst/>
            <a:rect r="r" b="b" t="t" l="l"/>
            <a:pathLst>
              <a:path h="2923778" w="7983012">
                <a:moveTo>
                  <a:pt x="0" y="0"/>
                </a:moveTo>
                <a:lnTo>
                  <a:pt x="7983012" y="0"/>
                </a:lnTo>
                <a:lnTo>
                  <a:pt x="7983012" y="2923779"/>
                </a:lnTo>
                <a:lnTo>
                  <a:pt x="0" y="292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39149" y="-474312"/>
            <a:ext cx="4135697" cy="413569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4F54">
                <a:alpha val="3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74039" y="1028700"/>
            <a:ext cx="803226" cy="80322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4F54">
                <a:alpha val="3568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21156" y="2698742"/>
            <a:ext cx="9845687" cy="12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2"/>
              </a:lnSpc>
            </a:pPr>
            <a:r>
              <a:rPr lang="en-US" sz="9031">
                <a:solidFill>
                  <a:srgbClr val="FFFFFF"/>
                </a:solidFill>
                <a:latin typeface="League Spartan"/>
              </a:rPr>
              <a:t>Thankyou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gradFill rotWithShape="true">
            <a:gsLst>
              <a:gs pos="0">
                <a:srgbClr val="8C52FF">
                  <a:alpha val="70000"/>
                </a:srgbClr>
              </a:gs>
              <a:gs pos="100000">
                <a:srgbClr val="5CE1E6">
                  <a:alpha val="70000"/>
                </a:srgbClr>
              </a:gs>
            </a:gsLst>
            <a:lin ang="0"/>
          </a:gradFill>
        </p:spPr>
      </p:sp>
      <p:sp>
        <p:nvSpPr>
          <p:cNvPr name="Freeform 3" id="3"/>
          <p:cNvSpPr/>
          <p:nvPr/>
        </p:nvSpPr>
        <p:spPr>
          <a:xfrm flipH="false" flipV="false" rot="-8259711">
            <a:off x="1093396" y="2804229"/>
            <a:ext cx="4213664" cy="4113590"/>
          </a:xfrm>
          <a:custGeom>
            <a:avLst/>
            <a:gdLst/>
            <a:ahLst/>
            <a:cxnLst/>
            <a:rect r="r" b="b" t="t" l="l"/>
            <a:pathLst>
              <a:path h="4113590" w="4213664">
                <a:moveTo>
                  <a:pt x="0" y="0"/>
                </a:moveTo>
                <a:lnTo>
                  <a:pt x="4213664" y="0"/>
                </a:lnTo>
                <a:lnTo>
                  <a:pt x="4213664" y="4113590"/>
                </a:lnTo>
                <a:lnTo>
                  <a:pt x="0" y="411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3949" y="2427306"/>
            <a:ext cx="4782257" cy="4867437"/>
          </a:xfrm>
          <a:custGeom>
            <a:avLst/>
            <a:gdLst/>
            <a:ahLst/>
            <a:cxnLst/>
            <a:rect r="r" b="b" t="t" l="l"/>
            <a:pathLst>
              <a:path h="4867437" w="4782257">
                <a:moveTo>
                  <a:pt x="0" y="0"/>
                </a:moveTo>
                <a:lnTo>
                  <a:pt x="4782257" y="0"/>
                </a:lnTo>
                <a:lnTo>
                  <a:pt x="4782257" y="4867437"/>
                </a:lnTo>
                <a:lnTo>
                  <a:pt x="0" y="4867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29262" y="51583"/>
            <a:ext cx="2981739" cy="1028700"/>
          </a:xfrm>
          <a:custGeom>
            <a:avLst/>
            <a:gdLst/>
            <a:ahLst/>
            <a:cxnLst/>
            <a:rect r="r" b="b" t="t" l="l"/>
            <a:pathLst>
              <a:path h="1028700" w="2981739">
                <a:moveTo>
                  <a:pt x="0" y="0"/>
                </a:moveTo>
                <a:lnTo>
                  <a:pt x="2981739" y="0"/>
                </a:lnTo>
                <a:lnTo>
                  <a:pt x="298173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78169" y="51583"/>
            <a:ext cx="4009831" cy="1028700"/>
          </a:xfrm>
          <a:custGeom>
            <a:avLst/>
            <a:gdLst/>
            <a:ahLst/>
            <a:cxnLst/>
            <a:rect r="r" b="b" t="t" l="l"/>
            <a:pathLst>
              <a:path h="1028700" w="4009831">
                <a:moveTo>
                  <a:pt x="0" y="0"/>
                </a:moveTo>
                <a:lnTo>
                  <a:pt x="4009831" y="0"/>
                </a:lnTo>
                <a:lnTo>
                  <a:pt x="4009831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34334" y="5143500"/>
            <a:ext cx="8294823" cy="5529882"/>
          </a:xfrm>
          <a:custGeom>
            <a:avLst/>
            <a:gdLst/>
            <a:ahLst/>
            <a:cxnLst/>
            <a:rect r="r" b="b" t="t" l="l"/>
            <a:pathLst>
              <a:path h="5529882" w="8294823">
                <a:moveTo>
                  <a:pt x="0" y="0"/>
                </a:moveTo>
                <a:lnTo>
                  <a:pt x="8294823" y="0"/>
                </a:lnTo>
                <a:lnTo>
                  <a:pt x="8294823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28700"/>
            <a:ext cx="71838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F264D"/>
                </a:solidFill>
                <a:latin typeface="DM Sans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418032" y="4165058"/>
            <a:ext cx="8622250" cy="1306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0"/>
              </a:lnSpc>
            </a:pPr>
            <a:r>
              <a:rPr lang="en-US" sz="3736">
                <a:solidFill>
                  <a:srgbClr val="1F264D"/>
                </a:solidFill>
                <a:latin typeface="Open Sans Bold"/>
              </a:rPr>
              <a:t>"Credit Risk</a:t>
            </a:r>
            <a:r>
              <a:rPr lang="en-US" sz="3736">
                <a:solidFill>
                  <a:srgbClr val="1F264D"/>
                </a:solidFill>
                <a:latin typeface="Open Sans"/>
              </a:rPr>
              <a:t> is a model used to predict</a:t>
            </a:r>
          </a:p>
          <a:p>
            <a:pPr algn="ctr">
              <a:lnSpc>
                <a:spcPts val="5230"/>
              </a:lnSpc>
            </a:pPr>
            <a:r>
              <a:rPr lang="en-US" sz="3736">
                <a:solidFill>
                  <a:srgbClr val="1F264D"/>
                </a:solidFill>
                <a:latin typeface="Open Sans"/>
              </a:rPr>
              <a:t> which loans are likely to default."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9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9149" y="-474312"/>
            <a:ext cx="4135697" cy="41356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72">
                <a:alpha val="3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74039" y="1028700"/>
            <a:ext cx="803226" cy="8032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72">
                <a:alpha val="3568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45021" y="1836754"/>
            <a:ext cx="7551423" cy="14843093"/>
          </a:xfrm>
          <a:custGeom>
            <a:avLst/>
            <a:gdLst/>
            <a:ahLst/>
            <a:cxnLst/>
            <a:rect r="r" b="b" t="t" l="l"/>
            <a:pathLst>
              <a:path h="14843093" w="7551423">
                <a:moveTo>
                  <a:pt x="0" y="0"/>
                </a:moveTo>
                <a:lnTo>
                  <a:pt x="7551423" y="0"/>
                </a:lnTo>
                <a:lnTo>
                  <a:pt x="7551423" y="14843092"/>
                </a:lnTo>
                <a:lnTo>
                  <a:pt x="0" y="148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251804"/>
            <a:ext cx="2032282" cy="5295848"/>
          </a:xfrm>
          <a:custGeom>
            <a:avLst/>
            <a:gdLst/>
            <a:ahLst/>
            <a:cxnLst/>
            <a:rect r="r" b="b" t="t" l="l"/>
            <a:pathLst>
              <a:path h="5295848" w="2032282">
                <a:moveTo>
                  <a:pt x="0" y="0"/>
                </a:moveTo>
                <a:lnTo>
                  <a:pt x="2032282" y="0"/>
                </a:lnTo>
                <a:lnTo>
                  <a:pt x="2032282" y="5295848"/>
                </a:lnTo>
                <a:lnTo>
                  <a:pt x="0" y="5295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95311" y="617071"/>
            <a:ext cx="7777839" cy="97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7134">
                <a:solidFill>
                  <a:srgbClr val="FFFFFF"/>
                </a:solidFill>
                <a:latin typeface="League Spartan"/>
              </a:rPr>
              <a:t>Table of Content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4691573"/>
            <a:ext cx="2032282" cy="5295848"/>
          </a:xfrm>
          <a:custGeom>
            <a:avLst/>
            <a:gdLst/>
            <a:ahLst/>
            <a:cxnLst/>
            <a:rect r="r" b="b" t="t" l="l"/>
            <a:pathLst>
              <a:path h="5295848" w="2032282">
                <a:moveTo>
                  <a:pt x="0" y="0"/>
                </a:moveTo>
                <a:lnTo>
                  <a:pt x="2032282" y="0"/>
                </a:lnTo>
                <a:lnTo>
                  <a:pt x="2032282" y="5295848"/>
                </a:lnTo>
                <a:lnTo>
                  <a:pt x="0" y="5295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73035" y="2301203"/>
            <a:ext cx="48331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Exploring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73035" y="3893148"/>
            <a:ext cx="4363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LabelingData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73035" y="7291656"/>
            <a:ext cx="62448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Feature Enginering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92350" y="5660557"/>
            <a:ext cx="52138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Data Splitting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09906" y="8922755"/>
            <a:ext cx="52138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Modeling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92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975499" y="1229086"/>
            <a:ext cx="7759958" cy="7158562"/>
          </a:xfrm>
          <a:custGeom>
            <a:avLst/>
            <a:gdLst/>
            <a:ahLst/>
            <a:cxnLst/>
            <a:rect r="r" b="b" t="t" l="l"/>
            <a:pathLst>
              <a:path h="7158562" w="7759958">
                <a:moveTo>
                  <a:pt x="7759959" y="0"/>
                </a:moveTo>
                <a:lnTo>
                  <a:pt x="0" y="0"/>
                </a:lnTo>
                <a:lnTo>
                  <a:pt x="0" y="7158561"/>
                </a:lnTo>
                <a:lnTo>
                  <a:pt x="7759959" y="7158561"/>
                </a:lnTo>
                <a:lnTo>
                  <a:pt x="775995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39149" y="-474312"/>
            <a:ext cx="4135697" cy="413569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C894">
                <a:alpha val="3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74039" y="1028700"/>
            <a:ext cx="803226" cy="80322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C894">
                <a:alpha val="3568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79104" y="4135186"/>
            <a:ext cx="3096549" cy="2016627"/>
          </a:xfrm>
          <a:custGeom>
            <a:avLst/>
            <a:gdLst/>
            <a:ahLst/>
            <a:cxnLst/>
            <a:rect r="r" b="b" t="t" l="l"/>
            <a:pathLst>
              <a:path h="2016627" w="3096549">
                <a:moveTo>
                  <a:pt x="0" y="0"/>
                </a:moveTo>
                <a:lnTo>
                  <a:pt x="3096548" y="0"/>
                </a:lnTo>
                <a:lnTo>
                  <a:pt x="3096548" y="2016628"/>
                </a:lnTo>
                <a:lnTo>
                  <a:pt x="0" y="2016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2892" y="1140457"/>
            <a:ext cx="7335699" cy="284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7134">
                <a:solidFill>
                  <a:srgbClr val="FFFFFF"/>
                </a:solidFill>
                <a:latin typeface="League Spartan"/>
              </a:rPr>
              <a:t>Customer Clasifikasi Status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377265" y="4135186"/>
            <a:ext cx="3096549" cy="2016627"/>
          </a:xfrm>
          <a:custGeom>
            <a:avLst/>
            <a:gdLst/>
            <a:ahLst/>
            <a:cxnLst/>
            <a:rect r="r" b="b" t="t" l="l"/>
            <a:pathLst>
              <a:path h="2016627" w="3096549">
                <a:moveTo>
                  <a:pt x="0" y="0"/>
                </a:moveTo>
                <a:lnTo>
                  <a:pt x="3096549" y="0"/>
                </a:lnTo>
                <a:lnTo>
                  <a:pt x="3096549" y="2016628"/>
                </a:lnTo>
                <a:lnTo>
                  <a:pt x="0" y="2016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9104" y="4775968"/>
            <a:ext cx="309654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F264D"/>
                </a:solidFill>
                <a:latin typeface="Open Sans Bold"/>
              </a:rPr>
              <a:t>Good Borrower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60742" y="4775968"/>
            <a:ext cx="309654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F264D"/>
                </a:solidFill>
                <a:latin typeface="Open Sans Bold"/>
              </a:rPr>
              <a:t>Bad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F264D"/>
                </a:solidFill>
                <a:latin typeface="Open Sans Bold"/>
              </a:rPr>
              <a:t> Borrower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77265" y="6237539"/>
            <a:ext cx="11196468" cy="215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Open Sans"/>
              </a:rPr>
              <a:t>Charged Off</a:t>
            </a:r>
          </a:p>
          <a:p>
            <a:pPr marL="669301" indent="-334650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Open Sans"/>
              </a:rPr>
              <a:t>Default</a:t>
            </a:r>
          </a:p>
          <a:p>
            <a:pPr marL="669301" indent="-334650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Open Sans"/>
              </a:rPr>
              <a:t>Late</a:t>
            </a:r>
          </a:p>
          <a:p>
            <a:pPr marL="669301" indent="-334650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Open Sans"/>
              </a:rPr>
              <a:t>Does not meet the credit policy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2892" y="6237539"/>
            <a:ext cx="11196468" cy="215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Open Sans"/>
              </a:rPr>
              <a:t>Current</a:t>
            </a:r>
          </a:p>
          <a:p>
            <a:pPr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Open Sans"/>
              </a:rPr>
              <a:t>Fully Paid'</a:t>
            </a:r>
          </a:p>
          <a:p>
            <a:pPr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Open Sans"/>
              </a:rPr>
              <a:t>In Grace Period'</a:t>
            </a:r>
          </a:p>
          <a:p>
            <a:pPr>
              <a:lnSpc>
                <a:spcPts val="43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4F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9149" y="-474312"/>
            <a:ext cx="4135697" cy="41356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6DBB">
                <a:alpha val="3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74039" y="1028700"/>
            <a:ext cx="803226" cy="8032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6DBB">
                <a:alpha val="3568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3940" y="2092716"/>
            <a:ext cx="13147850" cy="3568847"/>
          </a:xfrm>
          <a:custGeom>
            <a:avLst/>
            <a:gdLst/>
            <a:ahLst/>
            <a:cxnLst/>
            <a:rect r="r" b="b" t="t" l="l"/>
            <a:pathLst>
              <a:path h="3568847" w="13147850">
                <a:moveTo>
                  <a:pt x="0" y="0"/>
                </a:moveTo>
                <a:lnTo>
                  <a:pt x="13147850" y="0"/>
                </a:lnTo>
                <a:lnTo>
                  <a:pt x="13147850" y="3568846"/>
                </a:lnTo>
                <a:lnTo>
                  <a:pt x="0" y="356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6726" b="-323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750" y="6276064"/>
            <a:ext cx="3500516" cy="2510674"/>
          </a:xfrm>
          <a:custGeom>
            <a:avLst/>
            <a:gdLst/>
            <a:ahLst/>
            <a:cxnLst/>
            <a:rect r="r" b="b" t="t" l="l"/>
            <a:pathLst>
              <a:path h="2510674" w="3500516">
                <a:moveTo>
                  <a:pt x="0" y="0"/>
                </a:moveTo>
                <a:lnTo>
                  <a:pt x="3500515" y="0"/>
                </a:lnTo>
                <a:lnTo>
                  <a:pt x="3500515" y="2510674"/>
                </a:lnTo>
                <a:lnTo>
                  <a:pt x="0" y="2510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279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09172" y="2977488"/>
            <a:ext cx="5283733" cy="6280812"/>
          </a:xfrm>
          <a:custGeom>
            <a:avLst/>
            <a:gdLst/>
            <a:ahLst/>
            <a:cxnLst/>
            <a:rect r="r" b="b" t="t" l="l"/>
            <a:pathLst>
              <a:path h="6280812" w="5283733">
                <a:moveTo>
                  <a:pt x="0" y="0"/>
                </a:moveTo>
                <a:lnTo>
                  <a:pt x="5283733" y="0"/>
                </a:lnTo>
                <a:lnTo>
                  <a:pt x="5283733" y="6280812"/>
                </a:lnTo>
                <a:lnTo>
                  <a:pt x="0" y="6280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3940" y="855461"/>
            <a:ext cx="7777839" cy="97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7134">
                <a:solidFill>
                  <a:srgbClr val="FFFFFF"/>
                </a:solidFill>
                <a:latin typeface="League Spartan"/>
              </a:rPr>
              <a:t>Data Exploring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04799" y="6199864"/>
            <a:ext cx="8678402" cy="216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8"/>
              </a:lnSpc>
              <a:spcBef>
                <a:spcPct val="0"/>
              </a:spcBef>
            </a:pPr>
            <a:r>
              <a:rPr lang="en-US" sz="4170">
                <a:solidFill>
                  <a:srgbClr val="FFFFFF"/>
                </a:solidFill>
                <a:latin typeface="Open Sans"/>
              </a:rPr>
              <a:t>"Gathering data from the provided </a:t>
            </a:r>
          </a:p>
          <a:p>
            <a:pPr>
              <a:lnSpc>
                <a:spcPts val="5838"/>
              </a:lnSpc>
              <a:spcBef>
                <a:spcPct val="0"/>
              </a:spcBef>
            </a:pPr>
            <a:r>
              <a:rPr lang="en-US" sz="4170">
                <a:solidFill>
                  <a:srgbClr val="FFFFFF"/>
                </a:solidFill>
                <a:latin typeface="Open Sans"/>
              </a:rPr>
              <a:t>dataset, which contains</a:t>
            </a:r>
          </a:p>
          <a:p>
            <a:pPr>
              <a:lnSpc>
                <a:spcPts val="5838"/>
              </a:lnSpc>
              <a:spcBef>
                <a:spcPct val="0"/>
              </a:spcBef>
            </a:pPr>
            <a:r>
              <a:rPr lang="en-US" sz="4170">
                <a:solidFill>
                  <a:srgbClr val="FFFFFF"/>
                </a:solidFill>
                <a:latin typeface="Open Sans"/>
              </a:rPr>
              <a:t> 466,285 rows and 75 columns."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40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37753" y="0"/>
            <a:ext cx="6550247" cy="9258300"/>
          </a:xfrm>
          <a:custGeom>
            <a:avLst/>
            <a:gdLst/>
            <a:ahLst/>
            <a:cxnLst/>
            <a:rect r="r" b="b" t="t" l="l"/>
            <a:pathLst>
              <a:path h="9258300" w="6550247">
                <a:moveTo>
                  <a:pt x="0" y="0"/>
                </a:moveTo>
                <a:lnTo>
                  <a:pt x="6550247" y="0"/>
                </a:lnTo>
                <a:lnTo>
                  <a:pt x="655024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932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39149" y="-474312"/>
            <a:ext cx="4135697" cy="413569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39F">
                <a:alpha val="3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74039" y="1028700"/>
            <a:ext cx="803226" cy="80322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39F">
                <a:alpha val="3568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2648" y="1593537"/>
            <a:ext cx="11616907" cy="5292025"/>
          </a:xfrm>
          <a:custGeom>
            <a:avLst/>
            <a:gdLst/>
            <a:ahLst/>
            <a:cxnLst/>
            <a:rect r="r" b="b" t="t" l="l"/>
            <a:pathLst>
              <a:path h="5292025" w="11616907">
                <a:moveTo>
                  <a:pt x="0" y="0"/>
                </a:moveTo>
                <a:lnTo>
                  <a:pt x="11616907" y="0"/>
                </a:lnTo>
                <a:lnTo>
                  <a:pt x="11616907" y="5292024"/>
                </a:lnTo>
                <a:lnTo>
                  <a:pt x="0" y="5292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23" r="0" b="-382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2648" y="443848"/>
            <a:ext cx="7777839" cy="97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7134">
                <a:solidFill>
                  <a:srgbClr val="FFFFFF"/>
                </a:solidFill>
                <a:latin typeface="League Spartan"/>
              </a:rPr>
              <a:t>Labeling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2648" y="6971286"/>
            <a:ext cx="13005941" cy="309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 Bold"/>
              </a:rPr>
              <a:t>Labeling loan statuses numerically for differentiation between 'good' (0)</a:t>
            </a: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 Bold"/>
              </a:rPr>
              <a:t> and 'bad' (1) as follows:</a:t>
            </a: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 Bold"/>
              </a:rPr>
              <a:t>- 'Good' (0): ('Current', 'Fully Paid', 'In Grace Period')</a:t>
            </a: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 Bold"/>
              </a:rPr>
              <a:t>- 'Bad' (1): ('Default', 'Late (31-120 days)', 'Late (16-30 days)', 'Does </a:t>
            </a: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 Bold"/>
              </a:rPr>
              <a:t>not meet the credit policy.Status: Fully Paid','Does not meet the </a:t>
            </a: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 Bold"/>
              </a:rPr>
              <a:t>credit policy. Status: Charged Off')"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AD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9149" y="-474312"/>
            <a:ext cx="4135697" cy="41356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6C">
                <a:alpha val="3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74039" y="1028700"/>
            <a:ext cx="803226" cy="8032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6C">
                <a:alpha val="3568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7836" y="2831528"/>
            <a:ext cx="6639821" cy="5552550"/>
          </a:xfrm>
          <a:custGeom>
            <a:avLst/>
            <a:gdLst/>
            <a:ahLst/>
            <a:cxnLst/>
            <a:rect r="r" b="b" t="t" l="l"/>
            <a:pathLst>
              <a:path h="5552550" w="6639821">
                <a:moveTo>
                  <a:pt x="0" y="0"/>
                </a:moveTo>
                <a:lnTo>
                  <a:pt x="6639820" y="0"/>
                </a:lnTo>
                <a:lnTo>
                  <a:pt x="6639820" y="5552550"/>
                </a:lnTo>
                <a:lnTo>
                  <a:pt x="0" y="55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94886" y="2387000"/>
            <a:ext cx="10494981" cy="4550407"/>
          </a:xfrm>
          <a:custGeom>
            <a:avLst/>
            <a:gdLst/>
            <a:ahLst/>
            <a:cxnLst/>
            <a:rect r="r" b="b" t="t" l="l"/>
            <a:pathLst>
              <a:path h="4550407" w="10494981">
                <a:moveTo>
                  <a:pt x="0" y="0"/>
                </a:moveTo>
                <a:lnTo>
                  <a:pt x="10494982" y="0"/>
                </a:lnTo>
                <a:lnTo>
                  <a:pt x="10494982" y="4550407"/>
                </a:lnTo>
                <a:lnTo>
                  <a:pt x="0" y="455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201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58771" y="7353748"/>
            <a:ext cx="11929229" cy="8067141"/>
          </a:xfrm>
          <a:custGeom>
            <a:avLst/>
            <a:gdLst/>
            <a:ahLst/>
            <a:cxnLst/>
            <a:rect r="r" b="b" t="t" l="l"/>
            <a:pathLst>
              <a:path h="8067141" w="11929229">
                <a:moveTo>
                  <a:pt x="0" y="0"/>
                </a:moveTo>
                <a:lnTo>
                  <a:pt x="11929229" y="0"/>
                </a:lnTo>
                <a:lnTo>
                  <a:pt x="11929229" y="8067141"/>
                </a:lnTo>
                <a:lnTo>
                  <a:pt x="0" y="8067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81782" y="732587"/>
            <a:ext cx="11049672" cy="97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7134">
                <a:solidFill>
                  <a:srgbClr val="FFFFFF"/>
                </a:solidFill>
                <a:latin typeface="League Spartan"/>
              </a:rPr>
              <a:t>Data Splitting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94886" y="7906385"/>
            <a:ext cx="1049498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Split the data into an 80/20 ratio while maintaining the distribution of bad loans in the test set as in the training set.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55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9149" y="-474312"/>
            <a:ext cx="4135697" cy="41356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8053">
                <a:alpha val="3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74039" y="1028700"/>
            <a:ext cx="803226" cy="8032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8053">
                <a:alpha val="3568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7846" y="7383805"/>
            <a:ext cx="7400816" cy="1461661"/>
          </a:xfrm>
          <a:custGeom>
            <a:avLst/>
            <a:gdLst/>
            <a:ahLst/>
            <a:cxnLst/>
            <a:rect r="r" b="b" t="t" l="l"/>
            <a:pathLst>
              <a:path h="1461661" w="7400816">
                <a:moveTo>
                  <a:pt x="0" y="0"/>
                </a:moveTo>
                <a:lnTo>
                  <a:pt x="7400816" y="0"/>
                </a:lnTo>
                <a:lnTo>
                  <a:pt x="7400816" y="1461661"/>
                </a:lnTo>
                <a:lnTo>
                  <a:pt x="0" y="146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6586" y="615866"/>
            <a:ext cx="8281358" cy="8229600"/>
          </a:xfrm>
          <a:custGeom>
            <a:avLst/>
            <a:gdLst/>
            <a:ahLst/>
            <a:cxnLst/>
            <a:rect r="r" b="b" t="t" l="l"/>
            <a:pathLst>
              <a:path h="8229600" w="8281358">
                <a:moveTo>
                  <a:pt x="0" y="0"/>
                </a:moveTo>
                <a:lnTo>
                  <a:pt x="8281359" y="0"/>
                </a:lnTo>
                <a:lnTo>
                  <a:pt x="82813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39592" y="2072715"/>
            <a:ext cx="10812600" cy="3887697"/>
          </a:xfrm>
          <a:custGeom>
            <a:avLst/>
            <a:gdLst/>
            <a:ahLst/>
            <a:cxnLst/>
            <a:rect r="r" b="b" t="t" l="l"/>
            <a:pathLst>
              <a:path h="3887697" w="10812600">
                <a:moveTo>
                  <a:pt x="0" y="0"/>
                </a:moveTo>
                <a:lnTo>
                  <a:pt x="10812600" y="0"/>
                </a:lnTo>
                <a:lnTo>
                  <a:pt x="10812600" y="3887697"/>
                </a:lnTo>
                <a:lnTo>
                  <a:pt x="0" y="388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54" t="0" r="-2890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33260" y="927946"/>
            <a:ext cx="9163209" cy="97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7134">
                <a:solidFill>
                  <a:srgbClr val="FFFFFF"/>
                </a:solidFill>
                <a:latin typeface="League Spartan"/>
              </a:rPr>
              <a:t>Feature Enginering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63461" y="6261784"/>
            <a:ext cx="10624539" cy="258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7242" indent="-313621" lvl="1">
              <a:lnSpc>
                <a:spcPts val="4067"/>
              </a:lnSpc>
              <a:buFont typeface="Arial"/>
              <a:buChar char="•"/>
            </a:pPr>
            <a:r>
              <a:rPr lang="en-US" sz="2905">
                <a:solidFill>
                  <a:srgbClr val="FFFFFF"/>
                </a:solidFill>
                <a:latin typeface="Canva Sans"/>
              </a:rPr>
              <a:t>Uses a Logistic Regression model to predict credit risk.</a:t>
            </a:r>
          </a:p>
          <a:p>
            <a:pPr marL="627242" indent="-313621" lvl="1">
              <a:lnSpc>
                <a:spcPts val="4067"/>
              </a:lnSpc>
              <a:buFont typeface="Arial"/>
              <a:buChar char="•"/>
            </a:pPr>
            <a:r>
              <a:rPr lang="en-US" sz="2905">
                <a:solidFill>
                  <a:srgbClr val="FFFFFF"/>
                </a:solidFill>
                <a:latin typeface="Canva Sans"/>
              </a:rPr>
              <a:t>Trains the model on the training data and tests it on the test data.</a:t>
            </a:r>
          </a:p>
          <a:p>
            <a:pPr marL="627242" indent="-313621" lvl="1">
              <a:lnSpc>
                <a:spcPts val="4067"/>
              </a:lnSpc>
              <a:buFont typeface="Arial"/>
              <a:buChar char="•"/>
            </a:pPr>
            <a:r>
              <a:rPr lang="en-US" sz="2905">
                <a:solidFill>
                  <a:srgbClr val="FFFFFF"/>
                </a:solidFill>
                <a:latin typeface="Canva Sans"/>
              </a:rPr>
              <a:t>Displays the prediction results and calculates the model's accuracy.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89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6273" y="7799497"/>
            <a:ext cx="19701321" cy="2826487"/>
            <a:chOff x="0" y="0"/>
            <a:chExt cx="5188825" cy="7444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8826" cy="744425"/>
            </a:xfrm>
            <a:custGeom>
              <a:avLst/>
              <a:gdLst/>
              <a:ahLst/>
              <a:cxnLst/>
              <a:rect r="r" b="b" t="t" l="l"/>
              <a:pathLst>
                <a:path h="744425" w="5188826">
                  <a:moveTo>
                    <a:pt x="0" y="0"/>
                  </a:moveTo>
                  <a:lnTo>
                    <a:pt x="5188826" y="0"/>
                  </a:lnTo>
                  <a:lnTo>
                    <a:pt x="5188826" y="744425"/>
                  </a:lnTo>
                  <a:lnTo>
                    <a:pt x="0" y="744425"/>
                  </a:lnTo>
                  <a:close/>
                </a:path>
              </a:pathLst>
            </a:custGeom>
            <a:solidFill>
              <a:srgbClr val="0032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88825" cy="801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39149" y="-474312"/>
            <a:ext cx="4135697" cy="41356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8A3">
                <a:alpha val="3568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74039" y="1028700"/>
            <a:ext cx="803226" cy="80322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8A3">
                <a:alpha val="3568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768812" y="911547"/>
            <a:ext cx="7519188" cy="7218421"/>
          </a:xfrm>
          <a:custGeom>
            <a:avLst/>
            <a:gdLst/>
            <a:ahLst/>
            <a:cxnLst/>
            <a:rect r="r" b="b" t="t" l="l"/>
            <a:pathLst>
              <a:path h="7218421" w="7519188">
                <a:moveTo>
                  <a:pt x="0" y="0"/>
                </a:moveTo>
                <a:lnTo>
                  <a:pt x="7519188" y="0"/>
                </a:lnTo>
                <a:lnTo>
                  <a:pt x="7519188" y="7218421"/>
                </a:lnTo>
                <a:lnTo>
                  <a:pt x="0" y="721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6740" y="1831926"/>
            <a:ext cx="7101051" cy="5616051"/>
          </a:xfrm>
          <a:custGeom>
            <a:avLst/>
            <a:gdLst/>
            <a:ahLst/>
            <a:cxnLst/>
            <a:rect r="r" b="b" t="t" l="l"/>
            <a:pathLst>
              <a:path h="5616051" w="7101051">
                <a:moveTo>
                  <a:pt x="0" y="0"/>
                </a:moveTo>
                <a:lnTo>
                  <a:pt x="7101051" y="0"/>
                </a:lnTo>
                <a:lnTo>
                  <a:pt x="7101051" y="5616052"/>
                </a:lnTo>
                <a:lnTo>
                  <a:pt x="0" y="5616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88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83194" y="362907"/>
            <a:ext cx="7864611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9000">
                <a:solidFill>
                  <a:srgbClr val="FFFFFF"/>
                </a:solidFill>
                <a:latin typeface="League Spartan"/>
              </a:rPr>
              <a:t>Modeling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8291893"/>
            <a:ext cx="16397895" cy="1436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anva Sans"/>
              </a:rPr>
              <a:t>Uses a Logistic Regression model to predict credit risk.</a:t>
            </a:r>
          </a:p>
          <a:p>
            <a:pPr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anva Sans"/>
              </a:rPr>
              <a:t>Trains the model on the training data and tests it on the test data.</a:t>
            </a:r>
          </a:p>
          <a:p>
            <a:pPr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anva Sans"/>
              </a:rPr>
              <a:t>Displays the prediction results and calculates the model's accuracy.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DAFyoZWS32w</dc:identifier>
  <dcterms:modified xsi:type="dcterms:W3CDTF">2011-08-01T06:04:30Z</dcterms:modified>
  <cp:revision>1</cp:revision>
  <dc:title>Presentasi Bisnis Ungu Terang Merah Muda Terang Putih 3D Studi Kasus dan Laporan</dc:title>
</cp:coreProperties>
</file>